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42" r:id="rId2"/>
    <p:sldId id="458" r:id="rId3"/>
    <p:sldId id="476" r:id="rId4"/>
    <p:sldId id="467" r:id="rId5"/>
    <p:sldId id="468" r:id="rId6"/>
    <p:sldId id="469" r:id="rId7"/>
    <p:sldId id="470" r:id="rId8"/>
    <p:sldId id="471" r:id="rId9"/>
    <p:sldId id="473" r:id="rId10"/>
    <p:sldId id="472" r:id="rId11"/>
    <p:sldId id="474" r:id="rId12"/>
    <p:sldId id="475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an Verfaillie" initials="MV" lastIdx="1" clrIdx="0">
    <p:extLst>
      <p:ext uri="{19B8F6BF-5375-455C-9EA6-DF929625EA0E}">
        <p15:presenceInfo xmlns:p15="http://schemas.microsoft.com/office/powerpoint/2012/main" userId="c3d95f42a1cd81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4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60" y="2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perspectives on the program and what we gained from it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24132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791924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Craig Tweedie, Randy Church Kee, Elizabeth Matthews, Jason Roe, Jeff Kee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3386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Anchorage Museum, Alaska Native Heritage Center, Hike into the Mountains, Attended FEMA Preparedness Meeting, Visited the Port of Alaska, Attended a Number of Presentations, Toured Anchorage, Hung out with Other Fellows, Prepared for trip to Barrow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758578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Got settled, visited Plover Point, took a dive into permafrost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624969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84729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617650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Visited the Mayor, NOAA Recording Station, Search and Rescue, Nalukataq, ADAC Blue Economy Workshop, Wastewater Treatment System, Local Landmarks, Breakfast with the President of UAA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90117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Arctic IONS, meeting with our project Core Team, visiting the NOAA K-Bay Lab, Alaska Sea Life Center in Seward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44968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about:blank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6 Annual Meeting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“ADAC Fellowship and ASIP Program”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99702"/>
            <a:ext cx="6633644" cy="157162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ADAC Fellow, Jessica Manning, UNH </a:t>
            </a:r>
          </a:p>
          <a:p>
            <a:r>
              <a:rPr lang="en-US" dirty="0">
                <a:solidFill>
                  <a:srgbClr val="FFFF00"/>
                </a:solidFill>
              </a:rPr>
              <a:t>ADAC Fellow, Megan Verfaillie, UNH </a:t>
            </a:r>
          </a:p>
        </p:txBody>
      </p:sp>
      <p:pic>
        <p:nvPicPr>
          <p:cNvPr id="6" name="Picture Placeholder 5" descr="A picture containing outdoor, man, young, sitting&#10;&#10;Description automatically generated">
            <a:extLst>
              <a:ext uri="{FF2B5EF4-FFF2-40B4-BE49-F238E27FC236}">
                <a16:creationId xmlns:a16="http://schemas.microsoft.com/office/drawing/2014/main" id="{97DFA7EF-468A-4D73-B929-817321F4F17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0" t="42" r="31610" b="-42"/>
          <a:stretch/>
        </p:blipFill>
        <p:spPr>
          <a:xfrm rot="5400000">
            <a:off x="9201150" y="1841500"/>
            <a:ext cx="2244725" cy="3733800"/>
          </a:xfr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Outline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769" y="1840999"/>
            <a:ext cx="6580202" cy="3649204"/>
          </a:xfrm>
        </p:spPr>
        <p:txBody>
          <a:bodyPr>
            <a:normAutofit/>
          </a:bodyPr>
          <a:lstStyle/>
          <a:p>
            <a:r>
              <a:rPr lang="en-US" sz="2400" dirty="0"/>
              <a:t>Overview of Project </a:t>
            </a:r>
          </a:p>
          <a:p>
            <a:r>
              <a:rPr lang="en-US" sz="2400" dirty="0"/>
              <a:t>Overview of ADAC Fellowship Program </a:t>
            </a:r>
          </a:p>
          <a:p>
            <a:r>
              <a:rPr lang="en-US" sz="2400" dirty="0"/>
              <a:t>Arctic Summer Internship Program (ASIP </a:t>
            </a:r>
          </a:p>
          <a:p>
            <a:pPr lvl="1"/>
            <a:r>
              <a:rPr lang="en-US" sz="2000" dirty="0"/>
              <a:t>ASIP Week 1 (Anchorage, AK) </a:t>
            </a:r>
          </a:p>
          <a:p>
            <a:pPr lvl="1"/>
            <a:r>
              <a:rPr lang="en-US" sz="2000" dirty="0"/>
              <a:t>ASIP Week 2 (Utqiagvik, AK) </a:t>
            </a:r>
          </a:p>
          <a:p>
            <a:pPr lvl="1"/>
            <a:r>
              <a:rPr lang="en-US" sz="2000" dirty="0"/>
              <a:t>ASIP Week 3 (Utqiagvik, AK) </a:t>
            </a:r>
          </a:p>
          <a:p>
            <a:pPr lvl="1"/>
            <a:r>
              <a:rPr lang="en-US" sz="2000" dirty="0"/>
              <a:t>Building Beyond ASIP </a:t>
            </a:r>
          </a:p>
          <a:p>
            <a:r>
              <a:rPr lang="en-US" sz="2400" dirty="0"/>
              <a:t>Takeaways/Future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Project 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769" y="1840999"/>
            <a:ext cx="6580202" cy="3649204"/>
          </a:xfrm>
        </p:spPr>
        <p:txBody>
          <a:bodyPr>
            <a:normAutofit/>
          </a:bodyPr>
          <a:lstStyle/>
          <a:p>
            <a:r>
              <a:rPr lang="en-US" sz="2400" dirty="0"/>
              <a:t>Project: Oil Spill Modeling for Improved Response to Arctic Maritime Spills: The Path Forward (AMSM)</a:t>
            </a:r>
          </a:p>
          <a:p>
            <a:r>
              <a:rPr lang="en-US" sz="2400" dirty="0"/>
              <a:t>Project Champion: Captain Kirsten Trego </a:t>
            </a:r>
          </a:p>
          <a:p>
            <a:r>
              <a:rPr lang="en-US" sz="2400" dirty="0"/>
              <a:t>Project PI/Faculty Mentor: Dr. Nancy Kinner, UNH CRRC </a:t>
            </a:r>
          </a:p>
          <a:p>
            <a:r>
              <a:rPr lang="en-US" sz="2400" dirty="0"/>
              <a:t>Currently in Project Phase 4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7" name="Picture 6" descr="A person standing in front of a window&#10;&#10;Description automatically generated">
            <a:extLst>
              <a:ext uri="{FF2B5EF4-FFF2-40B4-BE49-F238E27FC236}">
                <a16:creationId xmlns:a16="http://schemas.microsoft.com/office/drawing/2014/main" id="{95D7591F-ED21-41C0-B82B-B9AB626D99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485" y="1840999"/>
            <a:ext cx="4078515" cy="3058886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05507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Program  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769" y="1840999"/>
            <a:ext cx="6580202" cy="3649204"/>
          </a:xfrm>
        </p:spPr>
        <p:txBody>
          <a:bodyPr>
            <a:normAutofit/>
          </a:bodyPr>
          <a:lstStyle/>
          <a:p>
            <a:r>
              <a:rPr lang="en-US" sz="2400" dirty="0"/>
              <a:t>Workforce Development Program </a:t>
            </a:r>
          </a:p>
          <a:p>
            <a:pPr lvl="1"/>
            <a:r>
              <a:rPr lang="en-US" sz="2000" dirty="0"/>
              <a:t>“Building tomorrow’s Homeland Security workforce” </a:t>
            </a:r>
          </a:p>
          <a:p>
            <a:r>
              <a:rPr lang="en-US" sz="2400" dirty="0"/>
              <a:t>Roles and Responsibilities: </a:t>
            </a:r>
          </a:p>
          <a:p>
            <a:pPr lvl="1"/>
            <a:r>
              <a:rPr lang="en-US" sz="2000" dirty="0"/>
              <a:t>Attend monthly fellowship meetings </a:t>
            </a:r>
          </a:p>
          <a:p>
            <a:pPr lvl="1"/>
            <a:r>
              <a:rPr lang="en-US" sz="2000" dirty="0"/>
              <a:t>Complete deliverables for fellowship program </a:t>
            </a:r>
          </a:p>
          <a:p>
            <a:pPr lvl="1"/>
            <a:r>
              <a:rPr lang="en-US" sz="2000" dirty="0"/>
              <a:t>Present at workshops/conferences </a:t>
            </a:r>
          </a:p>
          <a:p>
            <a:pPr lvl="1"/>
            <a:r>
              <a:rPr lang="en-US" sz="2000" dirty="0"/>
              <a:t>Completion of independent research projects </a:t>
            </a:r>
            <a:endParaRPr lang="en-US" sz="2400" dirty="0"/>
          </a:p>
          <a:p>
            <a:pPr lvl="1"/>
            <a:r>
              <a:rPr lang="en-US" sz="2000" dirty="0"/>
              <a:t>Professional development and networking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</p:spTree>
    <p:extLst>
      <p:ext uri="{BB962C8B-B14F-4D97-AF65-F5344CB8AC3E}">
        <p14:creationId xmlns:p14="http://schemas.microsoft.com/office/powerpoint/2010/main" val="670452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Arctic Summer Intern Program (ASIP)   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769" y="1840999"/>
            <a:ext cx="6014145" cy="3649204"/>
          </a:xfrm>
        </p:spPr>
        <p:txBody>
          <a:bodyPr>
            <a:normAutofit/>
          </a:bodyPr>
          <a:lstStyle/>
          <a:p>
            <a:r>
              <a:rPr lang="en-US" sz="2400" dirty="0"/>
              <a:t>Summer 2019 </a:t>
            </a:r>
          </a:p>
          <a:p>
            <a:r>
              <a:rPr lang="en-US" sz="2400" dirty="0"/>
              <a:t>10 fellows from all over the U.S. </a:t>
            </a:r>
          </a:p>
          <a:p>
            <a:r>
              <a:rPr lang="en-US" sz="2400" dirty="0"/>
              <a:t>Three-week program </a:t>
            </a:r>
          </a:p>
          <a:p>
            <a:pPr lvl="1"/>
            <a:r>
              <a:rPr lang="en-US" sz="2000" dirty="0"/>
              <a:t>One-week orientation in Anchorage, AK </a:t>
            </a:r>
          </a:p>
          <a:p>
            <a:pPr lvl="1"/>
            <a:r>
              <a:rPr lang="en-US" sz="2000" dirty="0"/>
              <a:t>Two-weeks of field research in Utqiagvik (Barrow), AK 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9" name="Picture 8" descr="A group of people sitting at a beach&#10;&#10;Description automatically generated">
            <a:extLst>
              <a:ext uri="{FF2B5EF4-FFF2-40B4-BE49-F238E27FC236}">
                <a16:creationId xmlns:a16="http://schemas.microsoft.com/office/drawing/2014/main" id="{DE0E354A-929F-4FD2-B25C-D60D733438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4" t="22111" r="11626" b="5556"/>
          <a:stretch/>
        </p:blipFill>
        <p:spPr>
          <a:xfrm>
            <a:off x="7122997" y="1840999"/>
            <a:ext cx="5069003" cy="364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1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erson riding on top of a mountain&#10;&#10;Description automatically generated">
            <a:extLst>
              <a:ext uri="{FF2B5EF4-FFF2-40B4-BE49-F238E27FC236}">
                <a16:creationId xmlns:a16="http://schemas.microsoft.com/office/drawing/2014/main" id="{F51F07C6-6FD5-4A3B-9215-673221401F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293" y="3978049"/>
            <a:ext cx="3839935" cy="28799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ASIP Week 1 (Anchorage, AK)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8" name="Picture 7" descr="A picture containing indoor, room, sitting, vase&#10;&#10;Description automatically generated">
            <a:extLst>
              <a:ext uri="{FF2B5EF4-FFF2-40B4-BE49-F238E27FC236}">
                <a16:creationId xmlns:a16="http://schemas.microsoft.com/office/drawing/2014/main" id="{04F81BF2-3DB2-4196-95B8-244A8555FC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8943"/>
            <a:ext cx="4139293" cy="5519057"/>
          </a:xfrm>
          <a:prstGeom prst="rect">
            <a:avLst/>
          </a:prstGeom>
        </p:spPr>
      </p:pic>
      <p:pic>
        <p:nvPicPr>
          <p:cNvPr id="15" name="Picture 14" descr="A picture containing outdoor, sitting, laying, side&#10;&#10;Description automatically generated">
            <a:extLst>
              <a:ext uri="{FF2B5EF4-FFF2-40B4-BE49-F238E27FC236}">
                <a16:creationId xmlns:a16="http://schemas.microsoft.com/office/drawing/2014/main" id="{076A22EF-3B29-49F5-BA45-10068C6E4B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2223" r="1190" b="6988"/>
          <a:stretch/>
        </p:blipFill>
        <p:spPr>
          <a:xfrm>
            <a:off x="7979228" y="1338943"/>
            <a:ext cx="4212772" cy="2637389"/>
          </a:xfrm>
          <a:prstGeom prst="rect">
            <a:avLst/>
          </a:prstGeom>
        </p:spPr>
      </p:pic>
      <p:pic>
        <p:nvPicPr>
          <p:cNvPr id="17" name="Picture 16" descr="A group of people standing on top of a hill&#10;&#10;Description automatically generated">
            <a:extLst>
              <a:ext uri="{FF2B5EF4-FFF2-40B4-BE49-F238E27FC236}">
                <a16:creationId xmlns:a16="http://schemas.microsoft.com/office/drawing/2014/main" id="{E6B58C51-7228-4A0C-A6AD-584DD5E2E4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293" y="1338943"/>
            <a:ext cx="3839935" cy="2879951"/>
          </a:xfrm>
          <a:prstGeom prst="rect">
            <a:avLst/>
          </a:prstGeom>
        </p:spPr>
      </p:pic>
      <p:pic>
        <p:nvPicPr>
          <p:cNvPr id="11" name="Picture 10" descr="A large ship in a body of water&#10;&#10;Description automatically generated">
            <a:extLst>
              <a:ext uri="{FF2B5EF4-FFF2-40B4-BE49-F238E27FC236}">
                <a16:creationId xmlns:a16="http://schemas.microsoft.com/office/drawing/2014/main" id="{9B9EF74F-6104-4D05-A7BA-CB089EAB88B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28" y="3698421"/>
            <a:ext cx="4212772" cy="315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45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outdoor, standing, bird, field&#10;&#10;Description automatically generated">
            <a:extLst>
              <a:ext uri="{FF2B5EF4-FFF2-40B4-BE49-F238E27FC236}">
                <a16:creationId xmlns:a16="http://schemas.microsoft.com/office/drawing/2014/main" id="{FBA4DEA0-664E-428F-9F2B-386F0AEDA7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45686" y="3817913"/>
            <a:ext cx="3657598" cy="24225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ASIP Week 2 (Utqiagvik, AK)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7" name="Picture 6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7A177136-8400-4E99-B83E-2CC3BEADCB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60599"/>
            <a:ext cx="2663200" cy="1997400"/>
          </a:xfrm>
          <a:prstGeom prst="rect">
            <a:avLst/>
          </a:prstGeom>
        </p:spPr>
      </p:pic>
      <p:pic>
        <p:nvPicPr>
          <p:cNvPr id="10" name="Picture 9" descr="A picture containing indoor, laying, black, cat&#10;&#10;Description automatically generated">
            <a:extLst>
              <a:ext uri="{FF2B5EF4-FFF2-40B4-BE49-F238E27FC236}">
                <a16:creationId xmlns:a16="http://schemas.microsoft.com/office/drawing/2014/main" id="{B7199B42-B6F5-4EB2-B86B-BBB6B832F2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80771" y="2418204"/>
            <a:ext cx="5341629" cy="3537962"/>
          </a:xfrm>
          <a:prstGeom prst="rect">
            <a:avLst/>
          </a:prstGeom>
        </p:spPr>
      </p:pic>
      <p:pic>
        <p:nvPicPr>
          <p:cNvPr id="13" name="Picture 12" descr="A picture containing snow, sitting, cat, black&#10;&#10;Description automatically generated">
            <a:extLst>
              <a:ext uri="{FF2B5EF4-FFF2-40B4-BE49-F238E27FC236}">
                <a16:creationId xmlns:a16="http://schemas.microsoft.com/office/drawing/2014/main" id="{A6B26C5A-53C9-43FE-BEF2-6BD5177B2B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52208" y="2418204"/>
            <a:ext cx="5341624" cy="3537959"/>
          </a:xfrm>
          <a:prstGeom prst="rect">
            <a:avLst/>
          </a:prstGeom>
        </p:spPr>
      </p:pic>
      <p:pic>
        <p:nvPicPr>
          <p:cNvPr id="16" name="Picture 15" descr="A picture containing outdoor, person, man, sitting&#10;&#10;Description automatically generated">
            <a:extLst>
              <a:ext uri="{FF2B5EF4-FFF2-40B4-BE49-F238E27FC236}">
                <a16:creationId xmlns:a16="http://schemas.microsoft.com/office/drawing/2014/main" id="{E36D972F-FFFB-4830-807B-9201661585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16371"/>
            <a:ext cx="5082604" cy="33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94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ADAC Fellowship: ASIP Week 2 (Utqiagvik, AK) – Megan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77046D92-8391-4EF9-BE4E-AD241B538D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" r="8317"/>
          <a:stretch/>
        </p:blipFill>
        <p:spPr>
          <a:xfrm>
            <a:off x="3112809" y="1516375"/>
            <a:ext cx="5083628" cy="3714028"/>
          </a:xfrm>
          <a:prstGeom prst="rect">
            <a:avLst/>
          </a:prstGeom>
        </p:spPr>
      </p:pic>
      <p:pic>
        <p:nvPicPr>
          <p:cNvPr id="8" name="Picture 7" descr="A person in a field&#10;&#10;Description automatically generated">
            <a:extLst>
              <a:ext uri="{FF2B5EF4-FFF2-40B4-BE49-F238E27FC236}">
                <a16:creationId xmlns:a16="http://schemas.microsoft.com/office/drawing/2014/main" id="{05D9BC10-0175-4BA1-B1AE-0C14039068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08"/>
          <a:stretch/>
        </p:blipFill>
        <p:spPr>
          <a:xfrm>
            <a:off x="1" y="1516377"/>
            <a:ext cx="3135437" cy="2925134"/>
          </a:xfrm>
          <a:prstGeom prst="rect">
            <a:avLst/>
          </a:prstGeom>
        </p:spPr>
      </p:pic>
      <p:pic>
        <p:nvPicPr>
          <p:cNvPr id="11" name="Picture 10" descr="A person wearing a hat&#10;&#10;Description automatically generated">
            <a:extLst>
              <a:ext uri="{FF2B5EF4-FFF2-40B4-BE49-F238E27FC236}">
                <a16:creationId xmlns:a16="http://schemas.microsoft.com/office/drawing/2014/main" id="{183D8BAF-1543-48D2-804F-0583A026CB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1511"/>
            <a:ext cx="3221985" cy="2416489"/>
          </a:xfrm>
          <a:prstGeom prst="rect">
            <a:avLst/>
          </a:prstGeom>
        </p:spPr>
      </p:pic>
      <p:pic>
        <p:nvPicPr>
          <p:cNvPr id="14" name="Picture 13" descr="A close up of a dry grass field&#10;&#10;Description automatically generated">
            <a:extLst>
              <a:ext uri="{FF2B5EF4-FFF2-40B4-BE49-F238E27FC236}">
                <a16:creationId xmlns:a16="http://schemas.microsoft.com/office/drawing/2014/main" id="{3B83DD24-72FC-47D8-8438-FF8A0A64FD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" t="2868" r="109" b="32304"/>
          <a:stretch/>
        </p:blipFill>
        <p:spPr>
          <a:xfrm>
            <a:off x="3211098" y="4441511"/>
            <a:ext cx="4974452" cy="2418589"/>
          </a:xfrm>
          <a:prstGeom prst="rect">
            <a:avLst/>
          </a:prstGeom>
        </p:spPr>
      </p:pic>
      <p:pic>
        <p:nvPicPr>
          <p:cNvPr id="19" name="Picture 18" descr="A picture containing skiing, man, snow, black&#10;&#10;Description automatically generated">
            <a:extLst>
              <a:ext uri="{FF2B5EF4-FFF2-40B4-BE49-F238E27FC236}">
                <a16:creationId xmlns:a16="http://schemas.microsoft.com/office/drawing/2014/main" id="{31247466-F4C8-482A-9D4D-850723BA4D7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122" r="1583" b="-122"/>
          <a:stretch/>
        </p:blipFill>
        <p:spPr>
          <a:xfrm rot="16200000">
            <a:off x="7520410" y="2186405"/>
            <a:ext cx="5341623" cy="400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31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ASIP Week 2 (Utqiagvik, AK) – Jess 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77EB479-C33C-4769-B77E-293B1C15C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16" r="4058"/>
          <a:stretch/>
        </p:blipFill>
        <p:spPr bwMode="auto">
          <a:xfrm>
            <a:off x="8501743" y="1334181"/>
            <a:ext cx="3690257" cy="292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7ECDA9E-283B-4E46-8787-A0DC60F97D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" t="25169" r="21171" b="33957"/>
          <a:stretch/>
        </p:blipFill>
        <p:spPr bwMode="auto">
          <a:xfrm>
            <a:off x="8501743" y="4249477"/>
            <a:ext cx="3690257" cy="263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1E14EA9-ED76-4449-990F-BD8F5CB6B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" t="12678" r="8986" b="5889"/>
          <a:stretch/>
        </p:blipFill>
        <p:spPr bwMode="auto">
          <a:xfrm>
            <a:off x="1" y="1328058"/>
            <a:ext cx="4354286" cy="552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E3BD8EE-EF3D-477C-8A77-F887D34B6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86" y="1328058"/>
            <a:ext cx="4147457" cy="552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EBA6864-4866-4435-BCB1-675FCD1FD44E}"/>
              </a:ext>
            </a:extLst>
          </p:cNvPr>
          <p:cNvSpPr/>
          <p:nvPr/>
        </p:nvSpPr>
        <p:spPr>
          <a:xfrm>
            <a:off x="5775798" y="3240735"/>
            <a:ext cx="1698463" cy="1698463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47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ASIP Week 3 (Utqiagvik, AK)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6" name="Picture 5" descr="A picture containing outdoor, fence, chair, building&#10;&#10;Description automatically generated">
            <a:extLst>
              <a:ext uri="{FF2B5EF4-FFF2-40B4-BE49-F238E27FC236}">
                <a16:creationId xmlns:a16="http://schemas.microsoft.com/office/drawing/2014/main" id="{66889D01-DF44-45E2-97A6-CCF2204138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50"/>
            <a:ext cx="3733800" cy="2800350"/>
          </a:xfrm>
          <a:prstGeom prst="rect">
            <a:avLst/>
          </a:prstGeom>
        </p:spPr>
      </p:pic>
      <p:pic>
        <p:nvPicPr>
          <p:cNvPr id="9" name="Picture 8" descr="A picture containing indoor, plane, building, airplane&#10;&#10;Description automatically generated">
            <a:extLst>
              <a:ext uri="{FF2B5EF4-FFF2-40B4-BE49-F238E27FC236}">
                <a16:creationId xmlns:a16="http://schemas.microsoft.com/office/drawing/2014/main" id="{E0725389-F1D0-4C97-92F3-59E9CA31C1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r="17095"/>
          <a:stretch/>
        </p:blipFill>
        <p:spPr>
          <a:xfrm>
            <a:off x="3733800" y="1428750"/>
            <a:ext cx="2782549" cy="28003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A8A7C75-8EA5-469C-B841-743359966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9100"/>
            <a:ext cx="197167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5B10109-BB32-4D8E-B7E0-62A13A2BE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4229100"/>
            <a:ext cx="1975783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cture containing indoor, table, building, window&#10;&#10;Description automatically generated">
            <a:extLst>
              <a:ext uri="{FF2B5EF4-FFF2-40B4-BE49-F238E27FC236}">
                <a16:creationId xmlns:a16="http://schemas.microsoft.com/office/drawing/2014/main" id="{1A97DCC0-91D9-453F-A7B8-1FD97066A24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7"/>
          <a:stretch/>
        </p:blipFill>
        <p:spPr>
          <a:xfrm>
            <a:off x="3948538" y="4229096"/>
            <a:ext cx="4647465" cy="2628903"/>
          </a:xfrm>
          <a:prstGeom prst="rect">
            <a:avLst/>
          </a:prstGeom>
        </p:spPr>
      </p:pic>
      <p:pic>
        <p:nvPicPr>
          <p:cNvPr id="16" name="Picture 15" descr="A close up of an object&#10;&#10;Description automatically generated">
            <a:extLst>
              <a:ext uri="{FF2B5EF4-FFF2-40B4-BE49-F238E27FC236}">
                <a16:creationId xmlns:a16="http://schemas.microsoft.com/office/drawing/2014/main" id="{B4041497-6623-42EC-88C7-AAC28586A9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349" y="1428748"/>
            <a:ext cx="2100262" cy="2800348"/>
          </a:xfrm>
          <a:prstGeom prst="rect">
            <a:avLst/>
          </a:prstGeom>
        </p:spPr>
      </p:pic>
      <p:pic>
        <p:nvPicPr>
          <p:cNvPr id="11" name="Picture 10" descr="A close up of an animal&#10;&#10;Description automatically generated">
            <a:extLst>
              <a:ext uri="{FF2B5EF4-FFF2-40B4-BE49-F238E27FC236}">
                <a16:creationId xmlns:a16="http://schemas.microsoft.com/office/drawing/2014/main" id="{F1AFF9FE-03DA-4CFE-9301-6B31F1DF7E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79376" y="2345376"/>
            <a:ext cx="5429252" cy="359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33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Building Beyond ASIP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</a:p>
        </p:txBody>
      </p:sp>
      <p:pic>
        <p:nvPicPr>
          <p:cNvPr id="4" name="Picture 3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964F3FA-AD3B-4A46-99C3-16F56B0E1D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27"/>
          <a:stretch/>
        </p:blipFill>
        <p:spPr>
          <a:xfrm>
            <a:off x="8632371" y="3414798"/>
            <a:ext cx="3559629" cy="3443202"/>
          </a:xfrm>
          <a:prstGeom prst="rect">
            <a:avLst/>
          </a:prstGeom>
        </p:spPr>
      </p:pic>
      <p:pic>
        <p:nvPicPr>
          <p:cNvPr id="12" name="Picture 11" descr="A couple of people that are standing in the snow&#10;&#10;Description automatically generated">
            <a:extLst>
              <a:ext uri="{FF2B5EF4-FFF2-40B4-BE49-F238E27FC236}">
                <a16:creationId xmlns:a16="http://schemas.microsoft.com/office/drawing/2014/main" id="{AB250428-A2A3-4ADC-A694-2E38C80F78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7260"/>
            <a:ext cx="4020555" cy="5360740"/>
          </a:xfrm>
          <a:prstGeom prst="rect">
            <a:avLst/>
          </a:prstGeom>
        </p:spPr>
      </p:pic>
      <p:pic>
        <p:nvPicPr>
          <p:cNvPr id="15" name="Picture 14" descr="A train is parked on the side of a building&#10;&#10;Description automatically generated">
            <a:extLst>
              <a:ext uri="{FF2B5EF4-FFF2-40B4-BE49-F238E27FC236}">
                <a16:creationId xmlns:a16="http://schemas.microsoft.com/office/drawing/2014/main" id="{4DCFF542-898B-4436-8075-9DA0D912A7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555" y="1516376"/>
            <a:ext cx="4611816" cy="3458862"/>
          </a:xfrm>
          <a:prstGeom prst="rect">
            <a:avLst/>
          </a:prstGeom>
        </p:spPr>
      </p:pic>
      <p:pic>
        <p:nvPicPr>
          <p:cNvPr id="8" name="Picture 7" descr="A group of people standing on top of a snow covered mountain&#10;&#10;Description automatically generated">
            <a:extLst>
              <a:ext uri="{FF2B5EF4-FFF2-40B4-BE49-F238E27FC236}">
                <a16:creationId xmlns:a16="http://schemas.microsoft.com/office/drawing/2014/main" id="{32653445-A888-418A-B45C-C6A8978CA30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7" t="30131"/>
          <a:stretch/>
        </p:blipFill>
        <p:spPr>
          <a:xfrm>
            <a:off x="4020553" y="4452256"/>
            <a:ext cx="4611817" cy="2405743"/>
          </a:xfrm>
          <a:prstGeom prst="rect">
            <a:avLst/>
          </a:prstGeom>
        </p:spPr>
      </p:pic>
      <p:pic>
        <p:nvPicPr>
          <p:cNvPr id="18" name="Picture 17" descr="A boat is docked next to a body of water&#10;&#10;Description automatically generated">
            <a:extLst>
              <a:ext uri="{FF2B5EF4-FFF2-40B4-BE49-F238E27FC236}">
                <a16:creationId xmlns:a16="http://schemas.microsoft.com/office/drawing/2014/main" id="{656E38F5-4A07-4194-A1AE-74E339D0F9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370" y="1516375"/>
            <a:ext cx="3559628" cy="204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66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ADAC Fellowship: Conclusion 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769" y="1840999"/>
            <a:ext cx="10713122" cy="3649204"/>
          </a:xfrm>
        </p:spPr>
        <p:txBody>
          <a:bodyPr>
            <a:normAutofit/>
          </a:bodyPr>
          <a:lstStyle/>
          <a:p>
            <a:r>
              <a:rPr lang="en-US" sz="2400" dirty="0"/>
              <a:t>Major Takeaways: </a:t>
            </a:r>
          </a:p>
          <a:p>
            <a:pPr lvl="1"/>
            <a:r>
              <a:rPr lang="en-US" sz="2000" dirty="0"/>
              <a:t>Opportunity to see, understand, and experience the U.S. Arctic </a:t>
            </a:r>
          </a:p>
          <a:p>
            <a:pPr lvl="1"/>
            <a:r>
              <a:rPr lang="en-US" sz="2000" dirty="0"/>
              <a:t>Provided perspective for Arctic Issues </a:t>
            </a:r>
          </a:p>
          <a:p>
            <a:pPr lvl="1"/>
            <a:r>
              <a:rPr lang="en-US" sz="2000" dirty="0"/>
              <a:t>Learn about Alaska Native culture </a:t>
            </a:r>
          </a:p>
          <a:p>
            <a:r>
              <a:rPr lang="en-US" sz="2400" dirty="0"/>
              <a:t>Future Plans </a:t>
            </a:r>
          </a:p>
          <a:p>
            <a:pPr lvl="1"/>
            <a:r>
              <a:rPr lang="en-US" sz="2000" dirty="0"/>
              <a:t>Jess graduates May 2021 from Undergraduate </a:t>
            </a:r>
          </a:p>
          <a:p>
            <a:pPr lvl="1"/>
            <a:r>
              <a:rPr lang="en-US" sz="2000" dirty="0"/>
              <a:t>Megan graduates May 2021 from Graduate Program 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444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2019</a:t>
            </a:r>
            <a:endParaRPr lang="en-US" sz="1600" dirty="0">
              <a:solidFill>
                <a:srgbClr val="00B0F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075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12211</TotalTime>
  <Words>580</Words>
  <Application>Microsoft Office PowerPoint</Application>
  <PresentationFormat>Widescreen</PresentationFormat>
  <Paragraphs>76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Franklin Gothic Book</vt:lpstr>
      <vt:lpstr>Office Theme</vt:lpstr>
      <vt:lpstr> ADAC Year 6 Annual Meeting ADAC Project Briefing “ADAC Fellowship and ASIP Program”</vt:lpstr>
      <vt:lpstr>Outline</vt:lpstr>
      <vt:lpstr>ADAC Fellowship: Project  </vt:lpstr>
      <vt:lpstr>ADAC Fellowship: Program   </vt:lpstr>
      <vt:lpstr>ADAC Fellowship: Arctic Summer Intern Program (ASIP)    </vt:lpstr>
      <vt:lpstr>ADAC Fellowship: ASIP Week 1 (Anchorage, AK) </vt:lpstr>
      <vt:lpstr>ADAC Fellowship: ASIP Week 2 (Utqiagvik, AK) </vt:lpstr>
      <vt:lpstr>ADAC Fellowship: ASIP Week 2 (Utqiagvik, AK) – Megan</vt:lpstr>
      <vt:lpstr>ADAC Fellowship: ASIP Week 2 (Utqiagvik, AK) – Jess  </vt:lpstr>
      <vt:lpstr>ADAC Fellowship: ASIP Week 3 (Utqiagvik, AK) </vt:lpstr>
      <vt:lpstr>ADAC Fellowship: Building Beyond ASIP </vt:lpstr>
      <vt:lpstr>ADAC Fellowship: Conclusion 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Randy Kee</cp:lastModifiedBy>
  <cp:revision>278</cp:revision>
  <cp:lastPrinted>2018-08-30T21:44:35Z</cp:lastPrinted>
  <dcterms:created xsi:type="dcterms:W3CDTF">2018-01-03T22:04:18Z</dcterms:created>
  <dcterms:modified xsi:type="dcterms:W3CDTF">2020-05-09T20:48:00Z</dcterms:modified>
</cp:coreProperties>
</file>